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55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 w="1333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292810" y="2321957"/>
            <a:ext cx="7531179" cy="16128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350"/>
              </a:lnSpc>
              <a:buNone/>
            </a:pPr>
            <a:r>
              <a:rPr lang="en-US" sz="508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Cybersecurity in a Connected World</a:t>
            </a:r>
            <a:endParaRPr lang="en-US" sz="5080" b="1" dirty="0"/>
          </a:p>
        </p:txBody>
      </p:sp>
      <p:sp>
        <p:nvSpPr>
          <p:cNvPr id="5" name="Text 2"/>
          <p:cNvSpPr/>
          <p:nvPr/>
        </p:nvSpPr>
        <p:spPr>
          <a:xfrm>
            <a:off x="6292810" y="4257318"/>
            <a:ext cx="7531179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In today's fast-paced digital world, protecting our personal and business data is more important than ever. Join us as we explore the challenges and solutions of cybersecurity.</a:t>
            </a:r>
            <a:endParaRPr lang="en-US" sz="1693" dirty="0"/>
          </a:p>
        </p:txBody>
      </p:sp>
      <p:sp>
        <p:nvSpPr>
          <p:cNvPr id="8" name="Text 4"/>
          <p:cNvSpPr/>
          <p:nvPr/>
        </p:nvSpPr>
        <p:spPr>
          <a:xfrm>
            <a:off x="6292810" y="5423594"/>
            <a:ext cx="1912620" cy="3763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63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by Nitin Jaiswal</a:t>
            </a:r>
            <a:endParaRPr lang="en-US" sz="2117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 w="1333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06410" y="1023461"/>
            <a:ext cx="5875020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Connected World</a:t>
            </a:r>
            <a:endParaRPr lang="en-US" sz="4233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10" y="2125623"/>
            <a:ext cx="4124087" cy="254877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6410" y="4943118"/>
            <a:ext cx="2150507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Ubiquitous Use</a:t>
            </a:r>
            <a:endParaRPr lang="en-US" sz="2117" b="1" dirty="0"/>
          </a:p>
        </p:txBody>
      </p:sp>
      <p:sp>
        <p:nvSpPr>
          <p:cNvPr id="7" name="Text 3"/>
          <p:cNvSpPr/>
          <p:nvPr/>
        </p:nvSpPr>
        <p:spPr>
          <a:xfrm>
            <a:off x="806410" y="5494139"/>
            <a:ext cx="4124087" cy="1375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widespread use of mobile phones and the Internet of Things has increased the risk of cyber-attacks, and made traditional cybersecurity methods obsolete.</a:t>
            </a:r>
            <a:endParaRPr lang="en-US" sz="1693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037" y="2125623"/>
            <a:ext cx="4124206" cy="254889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253037" y="4943237"/>
            <a:ext cx="319278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Interconnectivity</a:t>
            </a:r>
            <a:endParaRPr lang="en-US" sz="2117" b="1" dirty="0"/>
          </a:p>
        </p:txBody>
      </p:sp>
      <p:sp>
        <p:nvSpPr>
          <p:cNvPr id="10" name="Text 5"/>
          <p:cNvSpPr/>
          <p:nvPr/>
        </p:nvSpPr>
        <p:spPr>
          <a:xfrm>
            <a:off x="5253037" y="5494258"/>
            <a:ext cx="4124206" cy="1375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interconnectedness of different devices and platforms used globally has created new security risks, and made cybersecurity a global concern.</a:t>
            </a:r>
            <a:endParaRPr lang="en-US" sz="1693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9784" y="2125623"/>
            <a:ext cx="4124206" cy="254889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99784" y="4943237"/>
            <a:ext cx="4124206" cy="671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Increasing Technology Complexity</a:t>
            </a:r>
            <a:endParaRPr lang="en-US" sz="2117" b="1" dirty="0"/>
          </a:p>
        </p:txBody>
      </p:sp>
      <p:sp>
        <p:nvSpPr>
          <p:cNvPr id="13" name="Text 7"/>
          <p:cNvSpPr/>
          <p:nvPr/>
        </p:nvSpPr>
        <p:spPr>
          <a:xfrm>
            <a:off x="9699784" y="5830253"/>
            <a:ext cx="4124206" cy="1375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increasing complexity of modern technology has created multiple attack vectors and made preventing cyber-attacks increasingly difficult.</a:t>
            </a:r>
            <a:endParaRPr lang="en-US" sz="169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 w="1333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06410" y="1588532"/>
            <a:ext cx="7490460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Challenges of Cybersecurity</a:t>
            </a:r>
            <a:endParaRPr lang="en-US" sz="4233" dirty="0"/>
          </a:p>
        </p:txBody>
      </p:sp>
      <p:sp>
        <p:nvSpPr>
          <p:cNvPr id="5" name="Shape 2"/>
          <p:cNvSpPr/>
          <p:nvPr/>
        </p:nvSpPr>
        <p:spPr>
          <a:xfrm>
            <a:off x="806410" y="2690693"/>
            <a:ext cx="6401276" cy="1695688"/>
          </a:xfrm>
          <a:prstGeom prst="roundRect">
            <a:avLst>
              <a:gd name="adj" fmla="val 5707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34772" y="2919055"/>
            <a:ext cx="2150507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Phishing</a:t>
            </a:r>
            <a:endParaRPr lang="en-US" sz="2117" b="1" dirty="0"/>
          </a:p>
        </p:txBody>
      </p:sp>
      <p:sp>
        <p:nvSpPr>
          <p:cNvPr id="7" name="Text 4"/>
          <p:cNvSpPr/>
          <p:nvPr/>
        </p:nvSpPr>
        <p:spPr>
          <a:xfrm>
            <a:off x="1034772" y="3470077"/>
            <a:ext cx="5944553" cy="687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Deceptive email and website schemes can trick users into divulging sensitive information.</a:t>
            </a:r>
            <a:endParaRPr lang="en-US" sz="1693" dirty="0"/>
          </a:p>
        </p:txBody>
      </p:sp>
      <p:sp>
        <p:nvSpPr>
          <p:cNvPr id="8" name="Shape 5"/>
          <p:cNvSpPr/>
          <p:nvPr/>
        </p:nvSpPr>
        <p:spPr>
          <a:xfrm>
            <a:off x="7422713" y="2690693"/>
            <a:ext cx="6401276" cy="1695688"/>
          </a:xfrm>
          <a:prstGeom prst="roundRect">
            <a:avLst>
              <a:gd name="adj" fmla="val 5707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51075" y="2919055"/>
            <a:ext cx="2150507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Malware</a:t>
            </a:r>
            <a:endParaRPr lang="en-US" sz="2117" b="1" dirty="0"/>
          </a:p>
        </p:txBody>
      </p:sp>
      <p:sp>
        <p:nvSpPr>
          <p:cNvPr id="10" name="Text 7"/>
          <p:cNvSpPr/>
          <p:nvPr/>
        </p:nvSpPr>
        <p:spPr>
          <a:xfrm>
            <a:off x="7651075" y="3470077"/>
            <a:ext cx="5944553" cy="687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Many different types of malicious software can infect a user's system and steal valuable data.</a:t>
            </a:r>
            <a:endParaRPr lang="en-US" sz="1693" dirty="0"/>
          </a:p>
        </p:txBody>
      </p:sp>
      <p:sp>
        <p:nvSpPr>
          <p:cNvPr id="11" name="Shape 8"/>
          <p:cNvSpPr/>
          <p:nvPr/>
        </p:nvSpPr>
        <p:spPr>
          <a:xfrm>
            <a:off x="806410" y="4601408"/>
            <a:ext cx="6401276" cy="2039660"/>
          </a:xfrm>
          <a:prstGeom prst="roundRect">
            <a:avLst>
              <a:gd name="adj" fmla="val 4745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34772" y="4829770"/>
            <a:ext cx="2150507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Ransomware</a:t>
            </a:r>
            <a:endParaRPr lang="en-US" sz="2117" b="1" dirty="0"/>
          </a:p>
        </p:txBody>
      </p:sp>
      <p:sp>
        <p:nvSpPr>
          <p:cNvPr id="13" name="Text 10"/>
          <p:cNvSpPr/>
          <p:nvPr/>
        </p:nvSpPr>
        <p:spPr>
          <a:xfrm>
            <a:off x="1034772" y="5380792"/>
            <a:ext cx="5944553" cy="687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Ransomware is a type of malware that encrypts data and demands a ransom payment to restore access.</a:t>
            </a:r>
            <a:endParaRPr lang="en-US" sz="1693" dirty="0"/>
          </a:p>
        </p:txBody>
      </p:sp>
      <p:sp>
        <p:nvSpPr>
          <p:cNvPr id="14" name="Shape 11"/>
          <p:cNvSpPr/>
          <p:nvPr/>
        </p:nvSpPr>
        <p:spPr>
          <a:xfrm>
            <a:off x="7422713" y="4601408"/>
            <a:ext cx="6401276" cy="2039660"/>
          </a:xfrm>
          <a:prstGeom prst="roundRect">
            <a:avLst>
              <a:gd name="adj" fmla="val 4745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51075" y="4829770"/>
            <a:ext cx="2150507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Insider Threats</a:t>
            </a:r>
            <a:endParaRPr lang="en-US" sz="2117" b="1" dirty="0"/>
          </a:p>
        </p:txBody>
      </p:sp>
      <p:sp>
        <p:nvSpPr>
          <p:cNvPr id="16" name="Text 13"/>
          <p:cNvSpPr/>
          <p:nvPr/>
        </p:nvSpPr>
        <p:spPr>
          <a:xfrm>
            <a:off x="7651075" y="5380792"/>
            <a:ext cx="5944553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Employees or other insiders can pose a significant cybersecurity risk by intentionally or unintentionally leaking sensitive data.</a:t>
            </a:r>
            <a:endParaRPr lang="en-US" sz="16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 w="1333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06410" y="2214563"/>
            <a:ext cx="13014960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Solutions for Cybersecurity Challenges</a:t>
            </a:r>
            <a:endParaRPr lang="en-US" sz="4233" dirty="0"/>
          </a:p>
        </p:txBody>
      </p:sp>
      <p:sp>
        <p:nvSpPr>
          <p:cNvPr id="5" name="Text 2"/>
          <p:cNvSpPr/>
          <p:nvPr/>
        </p:nvSpPr>
        <p:spPr>
          <a:xfrm>
            <a:off x="806410" y="3424238"/>
            <a:ext cx="3988951" cy="80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75"/>
              </a:lnSpc>
              <a:buNone/>
            </a:pPr>
            <a:r>
              <a:rPr lang="en-US" sz="254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Firewalls and Antivirus Software</a:t>
            </a:r>
            <a:endParaRPr lang="en-US" sz="2540" b="1" dirty="0"/>
          </a:p>
        </p:txBody>
      </p:sp>
      <p:sp>
        <p:nvSpPr>
          <p:cNvPr id="6" name="Text 3"/>
          <p:cNvSpPr/>
          <p:nvPr/>
        </p:nvSpPr>
        <p:spPr>
          <a:xfrm>
            <a:off x="806410" y="4445556"/>
            <a:ext cx="3988951" cy="1375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Traditional cybersecurity tools like firewalls and antivirus software can detect and prevent many types of cyber-attacks.</a:t>
            </a:r>
            <a:endParaRPr lang="en-US" sz="1693" dirty="0"/>
          </a:p>
        </p:txBody>
      </p:sp>
      <p:sp>
        <p:nvSpPr>
          <p:cNvPr id="7" name="Text 4"/>
          <p:cNvSpPr/>
          <p:nvPr/>
        </p:nvSpPr>
        <p:spPr>
          <a:xfrm>
            <a:off x="5327571" y="3424238"/>
            <a:ext cx="2580561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75"/>
              </a:lnSpc>
              <a:buNone/>
            </a:pPr>
            <a:r>
              <a:rPr lang="en-US" sz="254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Encryption</a:t>
            </a:r>
            <a:endParaRPr lang="en-US" sz="2540" b="1" dirty="0"/>
          </a:p>
        </p:txBody>
      </p:sp>
      <p:sp>
        <p:nvSpPr>
          <p:cNvPr id="8" name="Text 5"/>
          <p:cNvSpPr/>
          <p:nvPr/>
        </p:nvSpPr>
        <p:spPr>
          <a:xfrm>
            <a:off x="5327571" y="4042410"/>
            <a:ext cx="3988951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Encrypting data can protect sensitive information from malware and unauthorized access.</a:t>
            </a:r>
            <a:endParaRPr lang="en-US" sz="1693" dirty="0"/>
          </a:p>
        </p:txBody>
      </p:sp>
      <p:sp>
        <p:nvSpPr>
          <p:cNvPr id="9" name="Text 6"/>
          <p:cNvSpPr/>
          <p:nvPr/>
        </p:nvSpPr>
        <p:spPr>
          <a:xfrm>
            <a:off x="9848731" y="3424238"/>
            <a:ext cx="3988951" cy="80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75"/>
              </a:lnSpc>
              <a:buNone/>
            </a:pPr>
            <a:r>
              <a:rPr lang="en-US" sz="254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Backups and Disaster Recovery Planning</a:t>
            </a:r>
            <a:endParaRPr lang="en-US" sz="2540" b="1" dirty="0"/>
          </a:p>
        </p:txBody>
      </p:sp>
      <p:sp>
        <p:nvSpPr>
          <p:cNvPr id="10" name="Text 7"/>
          <p:cNvSpPr/>
          <p:nvPr/>
        </p:nvSpPr>
        <p:spPr>
          <a:xfrm>
            <a:off x="9848731" y="4445556"/>
            <a:ext cx="3988951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Having regular backups of data, and a plan for disaster recovery, can minimize the impact of cyber-attacks.</a:t>
            </a:r>
            <a:endParaRPr lang="en-US" sz="16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"/>
            <a:ext cx="14630400" cy="8153400"/>
          </a:xfrm>
          <a:prstGeom prst="rect">
            <a:avLst/>
          </a:prstGeom>
          <a:solidFill>
            <a:srgbClr val="0D0A2C">
              <a:alpha val="75000"/>
            </a:srgbClr>
          </a:solidFill>
          <a:ln w="1333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06410" y="591383"/>
            <a:ext cx="13017579" cy="1344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Emerging Solutions for Cybersecurity Challenges</a:t>
            </a:r>
            <a:endParaRPr lang="en-US" sz="4233" dirty="0"/>
          </a:p>
        </p:txBody>
      </p:sp>
      <p:sp>
        <p:nvSpPr>
          <p:cNvPr id="5" name="Shape 2"/>
          <p:cNvSpPr/>
          <p:nvPr/>
        </p:nvSpPr>
        <p:spPr>
          <a:xfrm>
            <a:off x="7293769" y="2158824"/>
            <a:ext cx="42982" cy="6038969"/>
          </a:xfrm>
          <a:prstGeom prst="rect">
            <a:avLst/>
          </a:prstGeom>
          <a:solidFill>
            <a:srgbClr val="481782"/>
          </a:solidFill>
          <a:ln/>
        </p:spPr>
      </p:sp>
      <p:sp>
        <p:nvSpPr>
          <p:cNvPr id="6" name="Shape 3"/>
          <p:cNvSpPr/>
          <p:nvPr/>
        </p:nvSpPr>
        <p:spPr>
          <a:xfrm>
            <a:off x="7557135" y="2754094"/>
            <a:ext cx="752594" cy="42982"/>
          </a:xfrm>
          <a:prstGeom prst="rect">
            <a:avLst/>
          </a:prstGeom>
          <a:solidFill>
            <a:srgbClr val="481782"/>
          </a:solidFill>
          <a:ln/>
        </p:spPr>
      </p:sp>
      <p:sp>
        <p:nvSpPr>
          <p:cNvPr id="7" name="Shape 4"/>
          <p:cNvSpPr/>
          <p:nvPr/>
        </p:nvSpPr>
        <p:spPr>
          <a:xfrm>
            <a:off x="7073265" y="2533650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258050" y="2574012"/>
            <a:ext cx="114300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540" dirty="0"/>
          </a:p>
        </p:txBody>
      </p:sp>
      <p:sp>
        <p:nvSpPr>
          <p:cNvPr id="9" name="Text 6"/>
          <p:cNvSpPr/>
          <p:nvPr/>
        </p:nvSpPr>
        <p:spPr>
          <a:xfrm>
            <a:off x="8497967" y="2580680"/>
            <a:ext cx="323850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Artificial intelligence (AI)</a:t>
            </a:r>
            <a:endParaRPr lang="en-US" sz="2117" b="1" dirty="0"/>
          </a:p>
        </p:txBody>
      </p:sp>
      <p:sp>
        <p:nvSpPr>
          <p:cNvPr id="10" name="Text 7"/>
          <p:cNvSpPr/>
          <p:nvPr/>
        </p:nvSpPr>
        <p:spPr>
          <a:xfrm>
            <a:off x="8497967" y="2990186"/>
            <a:ext cx="5326023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AI-powered cybersecurity solutions can detect and prevent attacks in real-time, and proactively identify new types of threats.</a:t>
            </a:r>
            <a:endParaRPr lang="en-US" sz="1693" dirty="0"/>
          </a:p>
        </p:txBody>
      </p:sp>
      <p:sp>
        <p:nvSpPr>
          <p:cNvPr id="11" name="Shape 8"/>
          <p:cNvSpPr/>
          <p:nvPr/>
        </p:nvSpPr>
        <p:spPr>
          <a:xfrm>
            <a:off x="6320671" y="3829229"/>
            <a:ext cx="752594" cy="42982"/>
          </a:xfrm>
          <a:prstGeom prst="rect">
            <a:avLst/>
          </a:prstGeom>
          <a:solidFill>
            <a:srgbClr val="481782"/>
          </a:solidFill>
          <a:ln/>
        </p:spPr>
      </p:sp>
      <p:sp>
        <p:nvSpPr>
          <p:cNvPr id="12" name="Shape 9"/>
          <p:cNvSpPr/>
          <p:nvPr/>
        </p:nvSpPr>
        <p:spPr>
          <a:xfrm>
            <a:off x="7073265" y="3608784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223760" y="3649147"/>
            <a:ext cx="182880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540" dirty="0"/>
          </a:p>
        </p:txBody>
      </p:sp>
      <p:sp>
        <p:nvSpPr>
          <p:cNvPr id="14" name="Text 11"/>
          <p:cNvSpPr/>
          <p:nvPr/>
        </p:nvSpPr>
        <p:spPr>
          <a:xfrm>
            <a:off x="3023473" y="3655814"/>
            <a:ext cx="310896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Blockchain Technology</a:t>
            </a:r>
            <a:endParaRPr lang="en-US" sz="2117" b="1" dirty="0"/>
          </a:p>
        </p:txBody>
      </p:sp>
      <p:sp>
        <p:nvSpPr>
          <p:cNvPr id="15" name="Text 12"/>
          <p:cNvSpPr/>
          <p:nvPr/>
        </p:nvSpPr>
        <p:spPr>
          <a:xfrm>
            <a:off x="806410" y="4065320"/>
            <a:ext cx="5326023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Blockchain technology can provide a secure way to store and transfer data, which can improve the overall security of digital transactions.</a:t>
            </a:r>
            <a:endParaRPr lang="en-US" sz="1693" dirty="0"/>
          </a:p>
        </p:txBody>
      </p:sp>
      <p:sp>
        <p:nvSpPr>
          <p:cNvPr id="16" name="Shape 13"/>
          <p:cNvSpPr/>
          <p:nvPr/>
        </p:nvSpPr>
        <p:spPr>
          <a:xfrm>
            <a:off x="7557135" y="4644654"/>
            <a:ext cx="752594" cy="42982"/>
          </a:xfrm>
          <a:prstGeom prst="rect">
            <a:avLst/>
          </a:prstGeom>
          <a:solidFill>
            <a:srgbClr val="481782"/>
          </a:solidFill>
          <a:ln/>
        </p:spPr>
      </p:sp>
      <p:sp>
        <p:nvSpPr>
          <p:cNvPr id="17" name="Shape 14"/>
          <p:cNvSpPr/>
          <p:nvPr/>
        </p:nvSpPr>
        <p:spPr>
          <a:xfrm>
            <a:off x="7073265" y="4424210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223760" y="4464572"/>
            <a:ext cx="182880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540" dirty="0"/>
          </a:p>
        </p:txBody>
      </p:sp>
      <p:sp>
        <p:nvSpPr>
          <p:cNvPr id="19" name="Text 16"/>
          <p:cNvSpPr/>
          <p:nvPr/>
        </p:nvSpPr>
        <p:spPr>
          <a:xfrm>
            <a:off x="8497967" y="4471239"/>
            <a:ext cx="308610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Zero Trust Architecture</a:t>
            </a:r>
            <a:endParaRPr lang="en-US" sz="2117" b="1" dirty="0"/>
          </a:p>
        </p:txBody>
      </p:sp>
      <p:sp>
        <p:nvSpPr>
          <p:cNvPr id="20" name="Text 17"/>
          <p:cNvSpPr/>
          <p:nvPr/>
        </p:nvSpPr>
        <p:spPr>
          <a:xfrm>
            <a:off x="8497967" y="4880745"/>
            <a:ext cx="5326023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Zero trust architecture is an approach to cybersecurity that requires strict access controls and continuous verification of users, devices, and applications.</a:t>
            </a:r>
            <a:endParaRPr lang="en-US" sz="1693" dirty="0"/>
          </a:p>
        </p:txBody>
      </p:sp>
      <p:sp>
        <p:nvSpPr>
          <p:cNvPr id="21" name="Text 18"/>
          <p:cNvSpPr/>
          <p:nvPr/>
        </p:nvSpPr>
        <p:spPr>
          <a:xfrm>
            <a:off x="8497967" y="6378059"/>
            <a:ext cx="340614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Biometric Authentication</a:t>
            </a:r>
            <a:endParaRPr lang="en-US" sz="2117" b="1" dirty="0"/>
          </a:p>
        </p:txBody>
      </p:sp>
      <p:sp>
        <p:nvSpPr>
          <p:cNvPr id="22" name="Text 19"/>
          <p:cNvSpPr/>
          <p:nvPr/>
        </p:nvSpPr>
        <p:spPr>
          <a:xfrm>
            <a:off x="8497967" y="6787565"/>
            <a:ext cx="5326023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Biometric authentication, such as facial or fingerprint recognition, can provide highly secure user authentication and prevent unauthorized access.</a:t>
            </a:r>
            <a:endParaRPr lang="en-US" sz="16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 w="1333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06410" y="855345"/>
            <a:ext cx="13017579" cy="1344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Importance of Cybersecurity Awareness and Education</a:t>
            </a:r>
            <a:endParaRPr lang="en-US" sz="4233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10" y="2629614"/>
            <a:ext cx="4124087" cy="254877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6410" y="5447109"/>
            <a:ext cx="334518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Cybersecurity Awareness</a:t>
            </a:r>
            <a:endParaRPr lang="en-US" sz="2117" b="1" dirty="0"/>
          </a:p>
        </p:txBody>
      </p:sp>
      <p:sp>
        <p:nvSpPr>
          <p:cNvPr id="7" name="Text 3"/>
          <p:cNvSpPr/>
          <p:nvPr/>
        </p:nvSpPr>
        <p:spPr>
          <a:xfrm>
            <a:off x="806410" y="5998131"/>
            <a:ext cx="4124087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Empowering end-users with knowledge about common threats and best practices can improve overall security.</a:t>
            </a:r>
            <a:endParaRPr lang="en-US" sz="1693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037" y="2629614"/>
            <a:ext cx="4124206" cy="254889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253037" y="5447228"/>
            <a:ext cx="236220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Proper Education</a:t>
            </a:r>
            <a:endParaRPr lang="en-US" sz="2117" b="1" dirty="0"/>
          </a:p>
        </p:txBody>
      </p:sp>
      <p:sp>
        <p:nvSpPr>
          <p:cNvPr id="10" name="Text 5"/>
          <p:cNvSpPr/>
          <p:nvPr/>
        </p:nvSpPr>
        <p:spPr>
          <a:xfrm>
            <a:off x="5253037" y="5998250"/>
            <a:ext cx="4124206" cy="1375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Proper training can prepare individuals to recognize and address various cybersecurity challenges, making them an asset to organizations.</a:t>
            </a:r>
            <a:endParaRPr lang="en-US" sz="1693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9784" y="2629614"/>
            <a:ext cx="4124206" cy="254889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99784" y="5447228"/>
            <a:ext cx="288798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Benefits of Education</a:t>
            </a:r>
            <a:endParaRPr lang="en-US" sz="2117" b="1" dirty="0"/>
          </a:p>
        </p:txBody>
      </p:sp>
      <p:sp>
        <p:nvSpPr>
          <p:cNvPr id="13" name="Text 7"/>
          <p:cNvSpPr/>
          <p:nvPr/>
        </p:nvSpPr>
        <p:spPr>
          <a:xfrm>
            <a:off x="9699784" y="5998250"/>
            <a:ext cx="4124206" cy="1375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Understanding cybersecurity best practices can help individuals protect themselves and their organizations from cyber threats, reducing unnecessary costs and risks.</a:t>
            </a:r>
            <a:endParaRPr lang="en-US" sz="16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 w="1333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06410" y="3006209"/>
            <a:ext cx="11475720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Successful Cybersecurity Implementations</a:t>
            </a:r>
            <a:endParaRPr lang="en-US" sz="4233" dirty="0"/>
          </a:p>
        </p:txBody>
      </p:sp>
      <p:sp>
        <p:nvSpPr>
          <p:cNvPr id="5" name="Shape 2"/>
          <p:cNvSpPr/>
          <p:nvPr/>
        </p:nvSpPr>
        <p:spPr>
          <a:xfrm>
            <a:off x="806410" y="4168854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91195" y="4209217"/>
            <a:ext cx="114300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540" dirty="0"/>
          </a:p>
        </p:txBody>
      </p:sp>
      <p:sp>
        <p:nvSpPr>
          <p:cNvPr id="7" name="Text 4"/>
          <p:cNvSpPr/>
          <p:nvPr/>
        </p:nvSpPr>
        <p:spPr>
          <a:xfrm>
            <a:off x="1505307" y="4242792"/>
            <a:ext cx="2150507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Microsoft</a:t>
            </a:r>
            <a:endParaRPr lang="en-US" sz="2117" b="1" dirty="0"/>
          </a:p>
        </p:txBody>
      </p:sp>
      <p:sp>
        <p:nvSpPr>
          <p:cNvPr id="8" name="Text 5"/>
          <p:cNvSpPr/>
          <p:nvPr/>
        </p:nvSpPr>
        <p:spPr>
          <a:xfrm>
            <a:off x="1505307" y="4793813"/>
            <a:ext cx="3496985" cy="171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Microsoft has an extensive cybersecurity program and has implemented measures like multifactor authentication and transparent data encryption.</a:t>
            </a:r>
            <a:endParaRPr lang="en-US" sz="1693" dirty="0"/>
          </a:p>
        </p:txBody>
      </p:sp>
      <p:sp>
        <p:nvSpPr>
          <p:cNvPr id="9" name="Shape 6"/>
          <p:cNvSpPr/>
          <p:nvPr/>
        </p:nvSpPr>
        <p:spPr>
          <a:xfrm>
            <a:off x="5217319" y="4168854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367814" y="4209217"/>
            <a:ext cx="182880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540" dirty="0"/>
          </a:p>
        </p:txBody>
      </p:sp>
      <p:sp>
        <p:nvSpPr>
          <p:cNvPr id="11" name="Text 8"/>
          <p:cNvSpPr/>
          <p:nvPr/>
        </p:nvSpPr>
        <p:spPr>
          <a:xfrm>
            <a:off x="5916216" y="4242792"/>
            <a:ext cx="2150507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Goldman Sachs</a:t>
            </a:r>
            <a:endParaRPr lang="en-US" sz="2117" b="1" dirty="0"/>
          </a:p>
        </p:txBody>
      </p:sp>
      <p:sp>
        <p:nvSpPr>
          <p:cNvPr id="12" name="Text 9"/>
          <p:cNvSpPr/>
          <p:nvPr/>
        </p:nvSpPr>
        <p:spPr>
          <a:xfrm>
            <a:off x="5916216" y="4793813"/>
            <a:ext cx="3496985" cy="171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Goldman Sachs has implemented biometric authentication, data encryption, and cloud security measures to protect against cyber threats.</a:t>
            </a:r>
            <a:endParaRPr lang="en-US" sz="1693" dirty="0"/>
          </a:p>
        </p:txBody>
      </p:sp>
      <p:sp>
        <p:nvSpPr>
          <p:cNvPr id="13" name="Shape 10"/>
          <p:cNvSpPr/>
          <p:nvPr/>
        </p:nvSpPr>
        <p:spPr>
          <a:xfrm>
            <a:off x="9628227" y="4168854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3C136D"/>
          </a:solidFill>
          <a:ln w="13335">
            <a:solidFill>
              <a:srgbClr val="48178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778722" y="4209217"/>
            <a:ext cx="182880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540" dirty="0"/>
          </a:p>
        </p:txBody>
      </p:sp>
      <p:sp>
        <p:nvSpPr>
          <p:cNvPr id="15" name="Text 12"/>
          <p:cNvSpPr/>
          <p:nvPr/>
        </p:nvSpPr>
        <p:spPr>
          <a:xfrm>
            <a:off x="10327124" y="4242792"/>
            <a:ext cx="2150507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IBM</a:t>
            </a:r>
            <a:endParaRPr lang="en-US" sz="2117" b="1" dirty="0"/>
          </a:p>
        </p:txBody>
      </p:sp>
      <p:sp>
        <p:nvSpPr>
          <p:cNvPr id="16" name="Text 13"/>
          <p:cNvSpPr/>
          <p:nvPr/>
        </p:nvSpPr>
        <p:spPr>
          <a:xfrm>
            <a:off x="10327124" y="4793813"/>
            <a:ext cx="3496985" cy="171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IBM has implemented a security framework that combines analytics, intelligence, and automation to detect and respond to cyber threats effectively.</a:t>
            </a:r>
            <a:endParaRPr lang="en-US" sz="1693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12902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 w="1333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06410" y="1363385"/>
            <a:ext cx="6903720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Closing and Call to Action</a:t>
            </a:r>
            <a:endParaRPr lang="en-US" sz="4233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10" y="2465546"/>
            <a:ext cx="4124087" cy="254877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6410" y="5283041"/>
            <a:ext cx="310896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Don’t Wait for a Breach</a:t>
            </a:r>
            <a:endParaRPr lang="en-US" sz="2117" b="1" dirty="0"/>
          </a:p>
        </p:txBody>
      </p:sp>
      <p:sp>
        <p:nvSpPr>
          <p:cNvPr id="7" name="Text 3"/>
          <p:cNvSpPr/>
          <p:nvPr/>
        </p:nvSpPr>
        <p:spPr>
          <a:xfrm>
            <a:off x="806410" y="5834063"/>
            <a:ext cx="4124087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Act now to safeguard your organization and personal information before a cybersecurity breach occurs.</a:t>
            </a:r>
            <a:endParaRPr lang="en-US" sz="1693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037" y="2465546"/>
            <a:ext cx="4124206" cy="254889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253037" y="5283160"/>
            <a:ext cx="379476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Take Cyber Threats Seriously</a:t>
            </a:r>
            <a:endParaRPr lang="en-US" sz="2117" b="1" dirty="0"/>
          </a:p>
        </p:txBody>
      </p:sp>
      <p:sp>
        <p:nvSpPr>
          <p:cNvPr id="10" name="Text 5"/>
          <p:cNvSpPr/>
          <p:nvPr/>
        </p:nvSpPr>
        <p:spPr>
          <a:xfrm>
            <a:off x="5253037" y="5834182"/>
            <a:ext cx="4124206" cy="1031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Cybersecurity is crucial to protect your digital assets and your business reputation. Take it seriously.</a:t>
            </a:r>
            <a:endParaRPr lang="en-US" sz="1693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9784" y="2465546"/>
            <a:ext cx="4124206" cy="254889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99784" y="5283160"/>
            <a:ext cx="2150507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Stay Vigilant</a:t>
            </a:r>
            <a:endParaRPr lang="en-US" sz="2117" b="1" dirty="0"/>
          </a:p>
        </p:txBody>
      </p:sp>
      <p:sp>
        <p:nvSpPr>
          <p:cNvPr id="13" name="Text 7"/>
          <p:cNvSpPr/>
          <p:nvPr/>
        </p:nvSpPr>
        <p:spPr>
          <a:xfrm>
            <a:off x="9699784" y="5834182"/>
            <a:ext cx="4124206" cy="687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09"/>
              </a:lnSpc>
              <a:buNone/>
            </a:pPr>
            <a:r>
              <a:rPr lang="en-US" sz="1693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Cybersecurity threats are constantly evolving. Stay vigilant and keep learning.</a:t>
            </a:r>
            <a:endParaRPr lang="en-US" sz="16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567</Words>
  <Application>Microsoft Office PowerPoint</Application>
  <PresentationFormat>Custom</PresentationFormat>
  <Paragraphs>70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Heebo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Nitin Jaiswal</cp:lastModifiedBy>
  <cp:revision>2</cp:revision>
  <dcterms:created xsi:type="dcterms:W3CDTF">2023-09-14T06:57:31Z</dcterms:created>
  <dcterms:modified xsi:type="dcterms:W3CDTF">2023-09-14T07:02:23Z</dcterms:modified>
</cp:coreProperties>
</file>